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5" r:id="rId5"/>
    <p:sldId id="259" r:id="rId6"/>
    <p:sldId id="266" r:id="rId7"/>
    <p:sldId id="258" r:id="rId8"/>
    <p:sldId id="274" r:id="rId9"/>
    <p:sldId id="275" r:id="rId10"/>
    <p:sldId id="272" r:id="rId11"/>
    <p:sldId id="26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1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3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image" Target="../media/image3.png"/><Relationship Id="rId4" Type="http://schemas.openxmlformats.org/officeDocument/2006/relationships/tags" Target="../tags/tag64.xm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image" Target="../media/image3.png"/><Relationship Id="rId5" Type="http://schemas.openxmlformats.org/officeDocument/2006/relationships/tags" Target="../tags/tag67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9.png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image" Target="../media/image3.png"/><Relationship Id="rId3" Type="http://schemas.openxmlformats.org/officeDocument/2006/relationships/tags" Target="../tags/tag75.xml"/><Relationship Id="rId2" Type="http://schemas.openxmlformats.org/officeDocument/2006/relationships/image" Target="../media/image8.jpe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image" Target="../media/image11.png"/><Relationship Id="rId13" Type="http://schemas.openxmlformats.org/officeDocument/2006/relationships/tags" Target="../tags/tag82.xml"/><Relationship Id="rId12" Type="http://schemas.openxmlformats.org/officeDocument/2006/relationships/image" Target="../media/image10.png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image" Target="../media/image3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image" Target="../media/image9.png"/><Relationship Id="rId2" Type="http://schemas.openxmlformats.org/officeDocument/2006/relationships/tags" Target="../tags/tag86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3.xml"/><Relationship Id="rId12" Type="http://schemas.openxmlformats.org/officeDocument/2006/relationships/image" Target="../media/image10.png"/><Relationship Id="rId11" Type="http://schemas.openxmlformats.org/officeDocument/2006/relationships/tags" Target="../tags/tag92.xml"/><Relationship Id="rId10" Type="http://schemas.openxmlformats.org/officeDocument/2006/relationships/image" Target="../media/image12.png"/><Relationship Id="rId1" Type="http://schemas.openxmlformats.org/officeDocument/2006/relationships/tags" Target="../tags/tag8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../media/image10.png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image" Target="../media/image9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image" Target="../media/image3.png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image" Target="../media/image9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4.jpeg"/><Relationship Id="rId12" Type="http://schemas.openxmlformats.org/officeDocument/2006/relationships/tags" Target="../tags/tag110.xml"/><Relationship Id="rId11" Type="http://schemas.openxmlformats.org/officeDocument/2006/relationships/image" Target="../media/image5.png"/><Relationship Id="rId10" Type="http://schemas.openxmlformats.org/officeDocument/2006/relationships/tags" Target="../tags/tag109.xml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9.png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jpeg"/><Relationship Id="rId12" Type="http://schemas.openxmlformats.org/officeDocument/2006/relationships/tags" Target="../tags/tag118.xml"/><Relationship Id="rId11" Type="http://schemas.openxmlformats.org/officeDocument/2006/relationships/image" Target="../media/image5.png"/><Relationship Id="rId10" Type="http://schemas.openxmlformats.org/officeDocument/2006/relationships/tags" Target="../tags/tag117.xml"/><Relationship Id="rId1" Type="http://schemas.openxmlformats.org/officeDocument/2006/relationships/tags" Target="../tags/tag1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image" Target="../media/image9.png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image" Target="../media/image3.png"/><Relationship Id="rId3" Type="http://schemas.openxmlformats.org/officeDocument/2006/relationships/tags" Target="../tags/tag119.xml"/><Relationship Id="rId2" Type="http://schemas.openxmlformats.org/officeDocument/2006/relationships/image" Target="../media/image11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8.jpeg"/><Relationship Id="rId14" Type="http://schemas.openxmlformats.org/officeDocument/2006/relationships/tags" Target="../tags/tag126.xml"/><Relationship Id="rId13" Type="http://schemas.openxmlformats.org/officeDocument/2006/relationships/image" Target="../media/image17.png"/><Relationship Id="rId12" Type="http://schemas.openxmlformats.org/officeDocument/2006/relationships/tags" Target="../tags/tag125.xml"/><Relationship Id="rId11" Type="http://schemas.openxmlformats.org/officeDocument/2006/relationships/image" Target="../media/image16.png"/><Relationship Id="rId10" Type="http://schemas.openxmlformats.org/officeDocument/2006/relationships/tags" Target="../tags/tag12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9.xml"/><Relationship Id="rId5" Type="http://schemas.openxmlformats.org/officeDocument/2006/relationships/image" Target="../media/image3.pn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2"/>
            </p:custDataLst>
          </p:nvPr>
        </p:nvSpPr>
        <p:spPr>
          <a:xfrm>
            <a:off x="5764646" y="1192613"/>
            <a:ext cx="496316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rgbClr val="00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诗经吟唱</a:t>
            </a:r>
            <a:endParaRPr lang="zh-CN" altLang="en-US" sz="8800" b="1" spc="600" dirty="0" smtClean="0">
              <a:solidFill>
                <a:srgbClr val="000000"/>
              </a:solidFill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007610" y="2571115"/>
            <a:ext cx="551180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ts val="3000"/>
              </a:lnSpc>
            </a:pP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诗经三百零五篇都是尹吉甫的作品，也都是他的自传；透过他的自传，使我们知道宣王三年（前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825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年）到幽王七年（前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775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年）这五十年间的史实。</a:t>
            </a:r>
            <a:endParaRPr lang="zh-CN" altLang="en-US" sz="1800" dirty="0" smtClean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 defTabSz="1218565">
              <a:lnSpc>
                <a:spcPts val="2500"/>
              </a:lnSpc>
            </a:pPr>
            <a:endParaRPr lang="zh-CN" altLang="en-US" sz="1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10391458" y="3794966"/>
            <a:ext cx="1100137" cy="39354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6094103" y="3815692"/>
            <a:ext cx="3996690" cy="8604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p>
            <a:pPr algn="ctr"/>
            <a:r>
              <a:rPr lang="zh-CN" altLang="en-US" sz="5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隶书" panose="02010800040101010101" charset="-122"/>
                <a:ea typeface="华文隶书" panose="02010800040101010101" charset="-122"/>
                <a:sym typeface="+mn-ea"/>
              </a:rPr>
              <a:t>绸缪（唐风）</a:t>
            </a:r>
            <a:endParaRPr lang="zh-CN" altLang="en-US" sz="5000" b="1" dirty="0" smtClean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隶书" panose="02010800040101010101" charset="-122"/>
              <a:ea typeface="华文隶书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17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rcRect b="8634"/>
          <a:stretch>
            <a:fillRect/>
          </a:stretch>
        </p:blipFill>
        <p:spPr>
          <a:xfrm>
            <a:off x="-229870" y="1752600"/>
            <a:ext cx="2810510" cy="5087620"/>
          </a:xfrm>
          <a:prstGeom prst="rect">
            <a:avLst/>
          </a:prstGeom>
        </p:spPr>
      </p:pic>
      <p:pic>
        <p:nvPicPr>
          <p:cNvPr id="42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080273" y="2794473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644671" y="2797001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94155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50620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4261" y="276825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26"/>
          <p:cNvSpPr txBox="1"/>
          <p:nvPr/>
        </p:nvSpPr>
        <p:spPr>
          <a:xfrm>
            <a:off x="2929480" y="4213572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时间地点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4317576" y="4210698"/>
            <a:ext cx="613410" cy="1513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人物事件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5779056" y="421645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诗意解说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7199548" y="421358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知识归纳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8671796" y="4210708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识字会意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65090" y="785495"/>
            <a:ext cx="1847850" cy="1583055"/>
            <a:chOff x="8134" y="1237"/>
            <a:chExt cx="2910" cy="249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8750" y="1237"/>
              <a:ext cx="1680" cy="1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8134" y="3150"/>
              <a:ext cx="2911" cy="5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b="1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" name="文本框 1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8"/>
            </p:custDataLst>
          </p:nvPr>
        </p:nvSpPr>
        <p:spPr>
          <a:xfrm>
            <a:off x="7023619" y="2965817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肆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8" name="文本框 1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9"/>
            </p:custDataLst>
          </p:nvPr>
        </p:nvSpPr>
        <p:spPr>
          <a:xfrm>
            <a:off x="5588017" y="2968345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叁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19" name="文本框 1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0"/>
            </p:custDataLst>
          </p:nvPr>
        </p:nvSpPr>
        <p:spPr>
          <a:xfrm>
            <a:off x="4137501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贰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21" name="文本框 2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1"/>
            </p:custDataLst>
          </p:nvPr>
        </p:nvSpPr>
        <p:spPr>
          <a:xfrm>
            <a:off x="2693966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壹</a:t>
            </a:r>
            <a:endParaRPr lang="zh-CN" altLang="en-US" sz="4000" dirty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  <p:sp>
        <p:nvSpPr>
          <p:cNvPr id="22" name="文本框 2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>
            <p:custDataLst>
              <p:tags r:id="rId12"/>
            </p:custDataLst>
          </p:nvPr>
        </p:nvSpPr>
        <p:spPr>
          <a:xfrm>
            <a:off x="8448981" y="293959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 smtClean="0"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rPr>
              <a:t>伍</a:t>
            </a:r>
            <a:endParaRPr lang="zh-CN" altLang="en-US" sz="4000" dirty="0" smtClean="0">
              <a:latin typeface="华文隶书" panose="02010800040101010101" charset="-122"/>
              <a:ea typeface="华文隶书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19" grpId="0" bldLvl="0" animBg="1"/>
      <p:bldP spid="18" grpId="0" bldLvl="0" animBg="1"/>
      <p:bldP spid="2" grpId="0" bldLvl="0" animBg="1"/>
      <p:bldP spid="22" grpId="0" bldLvl="0" animBg="1"/>
      <p:bldP spid="21" grpId="1" animBg="1"/>
      <p:bldP spid="19" grpId="1" animBg="1"/>
      <p:bldP spid="18" grpId="1" animBg="1"/>
      <p:bldP spid="2" grpId="1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6710680" y="2667635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86555" y="589280"/>
            <a:ext cx="4418330" cy="1451610"/>
            <a:chOff x="6593" y="928"/>
            <a:chExt cx="6958" cy="2286"/>
          </a:xfrm>
        </p:grpSpPr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8673" y="1548"/>
              <a:ext cx="487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时间地点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 bwMode="auto">
            <a:xfrm>
              <a:off x="6593" y="928"/>
              <a:ext cx="2144" cy="2286"/>
              <a:chOff x="5627836" y="1042809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1042809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799925" y="1174122"/>
                <a:ext cx="838600" cy="85724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壹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172325" y="4485640"/>
            <a:ext cx="219202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出征路上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10"/>
            </p:custDataLst>
          </p:nvPr>
        </p:nvSpPr>
        <p:spPr>
          <a:xfrm>
            <a:off x="6998653" y="3221673"/>
            <a:ext cx="208788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地点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pic>
        <p:nvPicPr>
          <p:cNvPr id="12" name="图片 11" descr="R-C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pic>
        <p:nvPicPr>
          <p:cNvPr id="9224" name="图片 4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/>
          <p:nvPr>
            <p:custDataLst>
              <p:tags r:id="rId15"/>
            </p:custDataLst>
          </p:nvPr>
        </p:nvPicPr>
        <p:blipFill>
          <a:blip r:embed="rId2">
            <a:lum bright="6000" contrast="6000"/>
          </a:blip>
          <a:srcRect l="13" t="19581" r="-13" b="53970"/>
          <a:stretch>
            <a:fillRect/>
          </a:stretch>
        </p:blipFill>
        <p:spPr>
          <a:xfrm>
            <a:off x="2965450" y="2702560"/>
            <a:ext cx="2792095" cy="1783080"/>
          </a:xfrm>
          <a:prstGeom prst="ellipse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3250248" y="3221673"/>
            <a:ext cx="2087880" cy="7683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时间</a:t>
            </a:r>
            <a:endParaRPr lang="zh-CN" altLang="en-US" sz="4400" dirty="0" smtClean="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83610" y="4530090"/>
            <a:ext cx="2192020" cy="5835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3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宣王三年</a:t>
            </a:r>
            <a:endParaRPr lang="zh-CN" altLang="en-US" sz="3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  <a:alpha val="59000"/>
              </a:schemeClr>
            </a:gs>
            <a:gs pos="29000">
              <a:schemeClr val="bg1">
                <a:alpha val="39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196715" y="510540"/>
            <a:ext cx="4443095" cy="1461770"/>
            <a:chOff x="6609" y="804"/>
            <a:chExt cx="6997" cy="2302"/>
          </a:xfrm>
        </p:grpSpPr>
        <p:sp>
          <p:nvSpPr>
            <p:cNvPr id="32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8822" y="1320"/>
              <a:ext cx="4785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人物事件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33" name="组合 4"/>
            <p:cNvGrpSpPr/>
            <p:nvPr/>
          </p:nvGrpSpPr>
          <p:grpSpPr bwMode="auto">
            <a:xfrm>
              <a:off x="6609" y="804"/>
              <a:ext cx="2160" cy="2302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4" name="图片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3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文本框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788749" y="1091593"/>
                <a:ext cx="820461" cy="8512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贰</a:t>
                </a:r>
                <a:endParaRPr lang="zh-CN" altLang="en-US" sz="66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8"/>
            </p:custDataLst>
          </p:nvPr>
        </p:nvSpPr>
        <p:spPr>
          <a:xfrm>
            <a:off x="4304665" y="3046730"/>
            <a:ext cx="4170045" cy="2041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人物：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子仲之子、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尹吉甫</a:t>
            </a: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r>
              <a:rPr lang="zh-CN" altLang="en-US" sz="28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事件：</a:t>
            </a:r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不期而遇</a:t>
            </a: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8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8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pic>
        <p:nvPicPr>
          <p:cNvPr id="5" name="图片 4" descr="R-C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sp>
        <p:nvSpPr>
          <p:cNvPr id="2" name="TextBox 23"/>
          <p:cNvSpPr txBox="1"/>
          <p:nvPr>
            <p:custDataLst>
              <p:tags r:id="rId13"/>
            </p:custDataLst>
          </p:nvPr>
        </p:nvSpPr>
        <p:spPr>
          <a:xfrm>
            <a:off x="7508240" y="3408680"/>
            <a:ext cx="446405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44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44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600065" y="99060"/>
            <a:ext cx="5630545" cy="1456690"/>
            <a:chOff x="9138" y="156"/>
            <a:chExt cx="8867" cy="2294"/>
          </a:xfrm>
        </p:grpSpPr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11247" y="666"/>
              <a:ext cx="675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诗意解说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10" name="组合 4"/>
            <p:cNvGrpSpPr/>
            <p:nvPr/>
          </p:nvGrpSpPr>
          <p:grpSpPr bwMode="auto">
            <a:xfrm>
              <a:off x="9138" y="156"/>
              <a:ext cx="2162" cy="2294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20152" y="1103074"/>
                <a:ext cx="820461" cy="8542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叁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 descr="R-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sp>
        <p:nvSpPr>
          <p:cNvPr id="17" name="内容占位符 7"/>
          <p:cNvSpPr txBox="1"/>
          <p:nvPr>
            <p:custDataLst>
              <p:tags r:id="rId12"/>
            </p:custDataLst>
          </p:nvPr>
        </p:nvSpPr>
        <p:spPr>
          <a:xfrm>
            <a:off x="622300" y="2026285"/>
            <a:ext cx="4588510" cy="3951605"/>
          </a:xfrm>
          <a:prstGeom prst="rect">
            <a:avLst/>
          </a:prstGeom>
        </p:spPr>
        <p:txBody>
          <a:bodyPr vert="horz" rtlCol="0">
            <a:noAutofit/>
          </a:bodyPr>
          <a:p>
            <a:pPr marL="342900" marR="0" lvl="0" indent="0" algn="l" defTabSz="914400" rtl="0" fontAlgn="auto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Wingdings 2" panose="05020102010507070707"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原文：</a:t>
            </a:r>
            <a:endParaRPr kumimoji="0" lang="zh-CN" alt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342900" lvl="0" indent="342265" algn="l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绸缪束薪，三星在天。今夕何夕，见此良人？子兮子兮，如此良人何？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algn="l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绸缪束刍，三星在隅。今夕何夕，见此邂逅？子兮子兮，如此邂逅何？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pPr marL="342900" lvl="0" indent="342265" algn="l" fontAlgn="auto">
              <a:lnSpc>
                <a:spcPts val="3000"/>
              </a:lnSpc>
              <a:spcBef>
                <a:spcPts val="0"/>
              </a:spcBef>
              <a:buClr>
                <a:schemeClr val="tx2"/>
              </a:buClr>
              <a:buSzPct val="60000"/>
              <a:defRPr/>
            </a:pP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绸缪束楚，三星在户。今夕何夕，见此粲者？子兮子兮，如此粲者何？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5174615" y="1649730"/>
            <a:ext cx="5920105" cy="3951605"/>
          </a:xfrm>
        </p:spPr>
        <p:txBody>
          <a:bodyPr>
            <a:noAutofit/>
          </a:bodyPr>
          <a:p>
            <a:pPr indent="0" algn="l">
              <a:lnSpc>
                <a:spcPts val="2400"/>
              </a:lnSpc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解说：</a:t>
            </a: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有人在捆绑柴薪，天上的参星出现了。今晚是多么好的一个晚上呀！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我看到了这位良人。可叹呀可叹呀，看到了又该怎么样呢？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有人在捆绑干草，参星在屋角出现了。今晚是多么好的一个晚上呀！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看到了不期而遇的人。可叹呀可叹呀，看到这不期而遇的人又该怎么样呢？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有人在捆绑楚草，三星在门前出现了。今晚是多么好的一个晚上呀！</a:t>
            </a:r>
            <a:endParaRPr lang="en-US" altLang="zh-CN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>
              <a:lnSpc>
                <a:spcPts val="2000"/>
              </a:lnSpc>
              <a:buNone/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看到了这位美男子。可叹呀可叹，看到这位美男子又该怎么样呢？</a:t>
            </a:r>
            <a:endParaRPr lang="zh-CN" altLang="en-US" sz="2000" dirty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indent="457200" algn="l">
              <a:lnSpc>
                <a:spcPts val="2000"/>
              </a:lnSpc>
              <a:buNone/>
            </a:pPr>
            <a:endParaRPr lang="zh-CN" altLang="en-US" sz="2000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65000"/>
              </a:schemeClr>
            </a:gs>
            <a:gs pos="12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4" name="组合 3"/>
            <p:cNvGrpSpPr/>
            <p:nvPr/>
          </p:nvGrpSpPr>
          <p:grpSpPr>
            <a:xfrm>
              <a:off x="381" y="8178"/>
              <a:ext cx="5684" cy="2344"/>
              <a:chOff x="381" y="8178"/>
              <a:chExt cx="5684" cy="2344"/>
            </a:xfrm>
          </p:grpSpPr>
          <p:pic>
            <p:nvPicPr>
              <p:cNvPr id="6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" y="8178"/>
                <a:ext cx="2034" cy="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19" y="9384"/>
                <a:ext cx="3746" cy="11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>
                <a:noAutofit/>
              </a:bodyPr>
              <a:p>
                <a:r>
                  <a:rPr lang="zh-CN" altLang="en-US" sz="4400" dirty="0" smtClean="0">
                    <a:solidFill>
                      <a:schemeClr val="tx1"/>
                    </a:solidFill>
                    <a:latin typeface="华文隶书" panose="02010800040101010101" charset="-122"/>
                    <a:ea typeface="华文隶书" panose="02010800040101010101" charset="-122"/>
                    <a:cs typeface="+mn-ea"/>
                    <a:sym typeface="+mn-lt"/>
                  </a:rPr>
                  <a:t>知识归纳</a:t>
                </a:r>
                <a:endParaRPr lang="zh-CN" altLang="en-US" sz="4400" dirty="0" smtClean="0">
                  <a:solidFill>
                    <a:schemeClr val="tx1"/>
                  </a:solidFill>
                  <a:latin typeface="华文隶书" panose="02010800040101010101" charset="-122"/>
                  <a:ea typeface="华文隶书" panose="02010800040101010101" charset="-122"/>
                  <a:cs typeface="+mn-ea"/>
                  <a:sym typeface="+mn-lt"/>
                </a:endParaRPr>
              </a:p>
              <a:p>
                <a:endParaRPr lang="zh-CN" altLang="en-US" sz="4400" dirty="0" smtClean="0">
                  <a:solidFill>
                    <a:schemeClr val="tx1"/>
                  </a:solidFill>
                  <a:latin typeface="华文隶书" panose="02010800040101010101" charset="-122"/>
                  <a:ea typeface="华文隶书" panose="020108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637" y="8537"/>
              <a:ext cx="1401" cy="1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肆</a:t>
              </a:r>
              <a:endParaRPr lang="zh-CN" altLang="en-US" sz="6000" kern="800" spc="-100" dirty="0" smtClean="0">
                <a:solidFill>
                  <a:schemeClr val="bg1"/>
                </a:solidFill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</p:grpSp>
      <p:pic>
        <p:nvPicPr>
          <p:cNvPr id="9222" name="图片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" descr="CC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rcRect t="8263" b="9681"/>
          <a:stretch>
            <a:fillRect/>
          </a:stretch>
        </p:blipFill>
        <p:spPr>
          <a:xfrm>
            <a:off x="3851275" y="947420"/>
            <a:ext cx="3787775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65000"/>
              </a:schemeClr>
            </a:gs>
            <a:gs pos="12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3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4" name="组合 3"/>
            <p:cNvGrpSpPr/>
            <p:nvPr/>
          </p:nvGrpSpPr>
          <p:grpSpPr>
            <a:xfrm>
              <a:off x="381" y="8178"/>
              <a:ext cx="5684" cy="2344"/>
              <a:chOff x="381" y="8178"/>
              <a:chExt cx="5684" cy="2344"/>
            </a:xfrm>
          </p:grpSpPr>
          <p:pic>
            <p:nvPicPr>
              <p:cNvPr id="6" name="图片 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" y="8178"/>
                <a:ext cx="2034" cy="2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2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319" y="9384"/>
                <a:ext cx="3746" cy="113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wrap="none" rtlCol="0">
                <a:noAutofit/>
              </a:bodyPr>
              <a:p>
                <a:r>
                  <a:rPr lang="zh-CN" altLang="en-US" sz="4400" dirty="0" smtClean="0">
                    <a:solidFill>
                      <a:schemeClr val="tx1"/>
                    </a:solidFill>
                    <a:latin typeface="华文隶书" panose="02010800040101010101" charset="-122"/>
                    <a:ea typeface="华文隶书" panose="02010800040101010101" charset="-122"/>
                    <a:cs typeface="+mn-ea"/>
                    <a:sym typeface="+mn-lt"/>
                  </a:rPr>
                  <a:t>知识归纳</a:t>
                </a:r>
                <a:endParaRPr lang="zh-CN" altLang="en-US" sz="4400" dirty="0" smtClean="0">
                  <a:solidFill>
                    <a:schemeClr val="tx1"/>
                  </a:solidFill>
                  <a:latin typeface="华文隶书" panose="02010800040101010101" charset="-122"/>
                  <a:ea typeface="华文隶书" panose="02010800040101010101" charset="-122"/>
                  <a:cs typeface="+mn-ea"/>
                  <a:sym typeface="+mn-lt"/>
                </a:endParaRPr>
              </a:p>
              <a:p>
                <a:endParaRPr lang="zh-CN" altLang="en-US" sz="4400" dirty="0" smtClean="0">
                  <a:solidFill>
                    <a:schemeClr val="tx1"/>
                  </a:solidFill>
                  <a:latin typeface="华文隶书" panose="02010800040101010101" charset="-122"/>
                  <a:ea typeface="华文隶书" panose="0201080004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637" y="8537"/>
              <a:ext cx="1401" cy="15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p>
              <a:pPr>
                <a:defRPr/>
              </a:pPr>
              <a:r>
                <a: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肆</a:t>
              </a:r>
              <a:endParaRPr lang="zh-CN" altLang="en-US" sz="6000" kern="800" spc="-100" dirty="0" smtClean="0">
                <a:solidFill>
                  <a:schemeClr val="bg1"/>
                </a:solidFill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</p:grpSp>
      <p:pic>
        <p:nvPicPr>
          <p:cNvPr id="9222" name="图片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C2.jp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 cstate="print"/>
          <a:srcRect l="1541" t="5943" r="5117" b="8453"/>
          <a:stretch>
            <a:fillRect/>
          </a:stretch>
        </p:blipFill>
        <p:spPr>
          <a:xfrm>
            <a:off x="3897630" y="1040130"/>
            <a:ext cx="3616960" cy="4777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  <a:alpha val="58000"/>
              </a:schemeClr>
            </a:gs>
            <a:gs pos="33000">
              <a:schemeClr val="bg1">
                <a:alpha val="83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64585" cy="2163445"/>
            <a:chOff x="387" y="8177"/>
            <a:chExt cx="5771" cy="3407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58594" y="2132527"/>
                <a:ext cx="783713" cy="8550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伍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50" y="9308"/>
              <a:ext cx="3808" cy="22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华文隶书" panose="02010800040101010101" charset="-122"/>
                  <a:ea typeface="华文隶书" panose="02010800040101010101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华文隶书" panose="02010800040101010101" charset="-122"/>
                <a:ea typeface="华文隶书" panose="02010800040101010101" charset="-122"/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37640" y="2342515"/>
            <a:ext cx="3133090" cy="25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8690" y="1477010"/>
            <a:ext cx="2260600" cy="34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微信图片_20211021174127.jp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207250" y="1476375"/>
            <a:ext cx="2591435" cy="346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268268" y="3270456"/>
            <a:ext cx="1100137" cy="3935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3"/>
            </p:custDataLst>
          </p:nvPr>
        </p:nvSpPr>
        <p:spPr>
          <a:xfrm>
            <a:off x="4160635" y="1900003"/>
            <a:ext cx="6287770" cy="1630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marL="720090" indent="0" algn="ctr" fontAlgn="auto"/>
            <a:r>
              <a:rPr lang="zh-CN" altLang="en-US" sz="10000" spc="600" dirty="0" smtClean="0">
                <a:solidFill>
                  <a:schemeClr val="tx1"/>
                </a:solidFill>
                <a:uFillTx/>
                <a:latin typeface="DFMincho-UB" panose="02010609010101010101" charset="-128"/>
                <a:ea typeface="DFMincho-UB" panose="02010609010101010101" charset="-128"/>
                <a:cs typeface="+mn-ea"/>
                <a:sym typeface="+mn-lt"/>
              </a:rPr>
              <a:t>謝謝體會</a:t>
            </a:r>
            <a:endParaRPr lang="zh-CN" altLang="en-US" sz="10000" spc="600" dirty="0" smtClean="0">
              <a:solidFill>
                <a:schemeClr val="tx1"/>
              </a:solidFill>
              <a:uFillTx/>
              <a:latin typeface="DFMincho-UB" panose="02010609010101010101" charset="-128"/>
              <a:ea typeface="DFMincho-UB" panose="02010609010101010101" charset="-128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5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PA" val="v4.1.3"/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commondata" val="eyJoZGlkIjoiYmI5Yzc4MjRhNGJiMTczZTQyNjkzNTU2OTc0MGEzNjU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4.1.3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WPS 演示</Application>
  <PresentationFormat>宽屏</PresentationFormat>
  <Paragraphs>107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华文楷体</vt:lpstr>
      <vt:lpstr>Calibri</vt:lpstr>
      <vt:lpstr>楷体</vt:lpstr>
      <vt:lpstr>华文隶书</vt:lpstr>
      <vt:lpstr>李旭科书法 v1.4</vt:lpstr>
      <vt:lpstr>华文新魏</vt:lpstr>
      <vt:lpstr>Wingdings 2</vt:lpstr>
      <vt:lpstr>等线</vt:lpstr>
      <vt:lpstr>DFMincho-UB</vt:lpstr>
      <vt:lpstr>微软雅黑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六好学生</cp:lastModifiedBy>
  <cp:revision>169</cp:revision>
  <dcterms:created xsi:type="dcterms:W3CDTF">2019-06-19T02:08:00Z</dcterms:created>
  <dcterms:modified xsi:type="dcterms:W3CDTF">2023-10-30T02:04:56Z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0952D24600E644B290B1209F3BE08050_13</vt:lpwstr>
  </property>
</Properties>
</file>