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5" r:id="rId5"/>
    <p:sldId id="259" r:id="rId6"/>
    <p:sldId id="266" r:id="rId7"/>
    <p:sldId id="258" r:id="rId8"/>
    <p:sldId id="262" r:id="rId9"/>
    <p:sldId id="261" r:id="rId10"/>
    <p:sldId id="26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29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8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8.jpe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image" Target="../media/image11.png"/><Relationship Id="rId14" Type="http://schemas.openxmlformats.org/officeDocument/2006/relationships/tags" Target="../tags/tag92.xml"/><Relationship Id="rId13" Type="http://schemas.openxmlformats.org/officeDocument/2006/relationships/image" Target="../media/image10.png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../media/image11.png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9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image" Target="../media/image3.png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image" Target="../media/image9.png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3.png"/><Relationship Id="rId3" Type="http://schemas.openxmlformats.org/officeDocument/2006/relationships/tags" Target="../tags/tag105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15.xml"/><Relationship Id="rId2" Type="http://schemas.openxmlformats.org/officeDocument/2006/relationships/image" Target="../media/image13.png"/><Relationship Id="rId19" Type="http://schemas.openxmlformats.org/officeDocument/2006/relationships/image" Target="../media/image18.jpeg"/><Relationship Id="rId18" Type="http://schemas.openxmlformats.org/officeDocument/2006/relationships/tags" Target="../tags/tag114.xml"/><Relationship Id="rId17" Type="http://schemas.openxmlformats.org/officeDocument/2006/relationships/image" Target="../media/image17.jpeg"/><Relationship Id="rId16" Type="http://schemas.openxmlformats.org/officeDocument/2006/relationships/tags" Target="../tags/tag113.xml"/><Relationship Id="rId15" Type="http://schemas.openxmlformats.org/officeDocument/2006/relationships/image" Target="../media/image16.jpeg"/><Relationship Id="rId14" Type="http://schemas.openxmlformats.org/officeDocument/2006/relationships/tags" Target="../tags/tag112.xml"/><Relationship Id="rId13" Type="http://schemas.openxmlformats.org/officeDocument/2006/relationships/image" Target="../media/image15.jpeg"/><Relationship Id="rId12" Type="http://schemas.openxmlformats.org/officeDocument/2006/relationships/tags" Target="../tags/tag111.xml"/><Relationship Id="rId11" Type="http://schemas.openxmlformats.org/officeDocument/2006/relationships/image" Target="../media/image14.jpeg"/><Relationship Id="rId10" Type="http://schemas.openxmlformats.org/officeDocument/2006/relationships/tags" Target="../tags/tag110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image" Target="../media/image9.png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3.png"/><Relationship Id="rId3" Type="http://schemas.openxmlformats.org/officeDocument/2006/relationships/tags" Target="../tags/tag116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9" Type="http://schemas.openxmlformats.org/officeDocument/2006/relationships/image" Target="../media/image23.jpeg"/><Relationship Id="rId18" Type="http://schemas.openxmlformats.org/officeDocument/2006/relationships/tags" Target="../tags/tag125.xml"/><Relationship Id="rId17" Type="http://schemas.openxmlformats.org/officeDocument/2006/relationships/image" Target="../media/image22.jpeg"/><Relationship Id="rId16" Type="http://schemas.openxmlformats.org/officeDocument/2006/relationships/tags" Target="../tags/tag124.xml"/><Relationship Id="rId15" Type="http://schemas.openxmlformats.org/officeDocument/2006/relationships/image" Target="../media/image21.jpeg"/><Relationship Id="rId14" Type="http://schemas.openxmlformats.org/officeDocument/2006/relationships/tags" Target="../tags/tag123.xml"/><Relationship Id="rId13" Type="http://schemas.openxmlformats.org/officeDocument/2006/relationships/image" Target="../media/image20.jpeg"/><Relationship Id="rId12" Type="http://schemas.openxmlformats.org/officeDocument/2006/relationships/tags" Target="../tags/tag122.xml"/><Relationship Id="rId11" Type="http://schemas.openxmlformats.org/officeDocument/2006/relationships/image" Target="../media/image19.jpeg"/><Relationship Id="rId10" Type="http://schemas.openxmlformats.org/officeDocument/2006/relationships/tags" Target="../tags/tag12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2"/>
            </p:custDataLst>
          </p:nvPr>
        </p:nvSpPr>
        <p:spPr>
          <a:xfrm>
            <a:off x="5764646" y="1192613"/>
            <a:ext cx="496316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rgbClr val="00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诗经吟唱</a:t>
            </a:r>
            <a:endParaRPr lang="zh-CN" altLang="en-US" sz="8800" b="1" spc="600" dirty="0" smtClean="0">
              <a:solidFill>
                <a:srgbClr val="000000"/>
              </a:solidFill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007610" y="2571115"/>
            <a:ext cx="551180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ts val="3000"/>
              </a:lnSpc>
            </a:pP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诗经三百零五篇都是尹吉甫的作品，也都是他的自传；透过他的自传，使我们知道宣王三年（前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825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年）到幽王七年（前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775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年）这五十年间的史实。</a:t>
            </a:r>
            <a:endParaRPr lang="zh-CN" altLang="en-US" sz="1800" dirty="0" smtClean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 defTabSz="1218565">
              <a:lnSpc>
                <a:spcPts val="2500"/>
              </a:lnSpc>
            </a:pPr>
            <a:endParaRPr lang="zh-CN" altLang="en-US" sz="1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10391458" y="3794966"/>
            <a:ext cx="1100137" cy="3935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5457516" y="3815692"/>
            <a:ext cx="5269865" cy="860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p>
            <a:pPr algn="ctr"/>
            <a:r>
              <a:rPr lang="zh-CN" altLang="en-US" sz="5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隶书" panose="02010800040101010101" charset="-122"/>
                <a:ea typeface="华文隶书" panose="02010800040101010101" charset="-122"/>
              </a:rPr>
              <a:t>东门之枌（陈风）</a:t>
            </a:r>
            <a:endParaRPr lang="zh-CN" altLang="en-US" sz="5000" b="1" cap="none" spc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BF0FA">
                <a:alpha val="100000"/>
              </a:srgbClr>
            </a:gs>
            <a:gs pos="83000">
              <a:srgbClr val="D7E1F4">
                <a:alpha val="100000"/>
              </a:srgbClr>
            </a:gs>
            <a:gs pos="66000">
              <a:schemeClr val="accent1">
                <a:lumMod val="44000"/>
                <a:lumOff val="56000"/>
                <a:alpha val="72000"/>
              </a:schemeClr>
            </a:gs>
            <a:gs pos="21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rcRect b="8634"/>
          <a:stretch>
            <a:fillRect/>
          </a:stretch>
        </p:blipFill>
        <p:spPr>
          <a:xfrm>
            <a:off x="-229870" y="1752600"/>
            <a:ext cx="2810510" cy="5087620"/>
          </a:xfrm>
          <a:prstGeom prst="rect">
            <a:avLst/>
          </a:prstGeom>
        </p:spPr>
      </p:pic>
      <p:pic>
        <p:nvPicPr>
          <p:cNvPr id="42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01938" y="2794473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66336" y="2797001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15820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72285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6"/>
          <p:cNvSpPr txBox="1"/>
          <p:nvPr/>
        </p:nvSpPr>
        <p:spPr>
          <a:xfrm>
            <a:off x="3551145" y="4213572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时间地点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4939241" y="4210698"/>
            <a:ext cx="613410" cy="1513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人物事件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6400721" y="421645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诗意解说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7864711" y="4210708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识字会意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65090" y="785495"/>
            <a:ext cx="1847850" cy="1583055"/>
            <a:chOff x="8134" y="1237"/>
            <a:chExt cx="2910" cy="249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8750" y="1237"/>
              <a:ext cx="1680" cy="1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8134" y="3150"/>
              <a:ext cx="2911" cy="5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b="1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文本框 1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8"/>
            </p:custDataLst>
          </p:nvPr>
        </p:nvSpPr>
        <p:spPr>
          <a:xfrm>
            <a:off x="7645284" y="2965817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肆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9"/>
            </p:custDataLst>
          </p:nvPr>
        </p:nvSpPr>
        <p:spPr>
          <a:xfrm>
            <a:off x="6209682" y="2968345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叁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0"/>
            </p:custDataLst>
          </p:nvPr>
        </p:nvSpPr>
        <p:spPr>
          <a:xfrm>
            <a:off x="4759166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贰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1"/>
            </p:custDataLst>
          </p:nvPr>
        </p:nvSpPr>
        <p:spPr>
          <a:xfrm>
            <a:off x="3315631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壹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9" grpId="0" bldLvl="0" animBg="1"/>
      <p:bldP spid="18" grpId="0" bldLvl="0" animBg="1"/>
      <p:bldP spid="2" grpId="0" bldLvl="0" animBg="1"/>
      <p:bldP spid="21" grpId="1" animBg="1"/>
      <p:bldP spid="19" grpId="1" animBg="1"/>
      <p:bldP spid="18" grpId="1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44000"/>
                <a:lumOff val="56000"/>
                <a:alpha val="72000"/>
              </a:schemeClr>
            </a:gs>
            <a:gs pos="21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66763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6555" y="589280"/>
            <a:ext cx="4418330" cy="1451610"/>
            <a:chOff x="6593" y="928"/>
            <a:chExt cx="6958" cy="2286"/>
          </a:xfrm>
        </p:grpSpPr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8673" y="1548"/>
              <a:ext cx="487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时间地点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6593" y="928"/>
              <a:ext cx="2144" cy="2286"/>
              <a:chOff x="5627836" y="1042809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1042809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799925" y="1174122"/>
                <a:ext cx="838600" cy="85724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壹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528560" y="4485640"/>
            <a:ext cx="115570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宛丘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3301365" y="4490085"/>
            <a:ext cx="2317750" cy="128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绩麻（八月）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743008" y="3186113"/>
            <a:ext cx="1433830" cy="643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时间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6998653" y="3221673"/>
            <a:ext cx="208788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地点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  <a:alpha val="59000"/>
              </a:schemeClr>
            </a:gs>
            <a:gs pos="29000">
              <a:schemeClr val="bg1">
                <a:alpha val="39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58381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4196715" y="510540"/>
            <a:ext cx="4443095" cy="1461770"/>
            <a:chOff x="6609" y="804"/>
            <a:chExt cx="6997" cy="2302"/>
          </a:xfrm>
        </p:grpSpPr>
        <p:sp>
          <p:nvSpPr>
            <p:cNvPr id="32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8822" y="1320"/>
              <a:ext cx="4785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人物事件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33" name="组合 4"/>
            <p:cNvGrpSpPr/>
            <p:nvPr/>
          </p:nvGrpSpPr>
          <p:grpSpPr bwMode="auto">
            <a:xfrm>
              <a:off x="6609" y="804"/>
              <a:ext cx="2160" cy="2302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图片 2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文本框 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88749" y="1091593"/>
                <a:ext cx="820461" cy="8512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贰</a:t>
                </a:r>
                <a:endParaRPr lang="zh-CN" altLang="en-US" sz="66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3783330" y="3371850"/>
            <a:ext cx="170116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人物</a:t>
            </a:r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pic>
        <p:nvPicPr>
          <p:cNvPr id="5" name="图片 4" descr="R-C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sp>
        <p:nvSpPr>
          <p:cNvPr id="2" name="TextBox 23"/>
          <p:cNvSpPr txBox="1"/>
          <p:nvPr>
            <p:custDataLst>
              <p:tags r:id="rId16"/>
            </p:custDataLst>
          </p:nvPr>
        </p:nvSpPr>
        <p:spPr>
          <a:xfrm>
            <a:off x="7507923" y="3408363"/>
            <a:ext cx="179832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事件</a:t>
            </a:r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TextBox 23"/>
          <p:cNvSpPr txBox="1"/>
          <p:nvPr>
            <p:custDataLst>
              <p:tags r:id="rId17"/>
            </p:custDataLst>
          </p:nvPr>
        </p:nvSpPr>
        <p:spPr>
          <a:xfrm>
            <a:off x="7698105" y="4460240"/>
            <a:ext cx="138303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恋爱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TextBox 23"/>
          <p:cNvSpPr txBox="1"/>
          <p:nvPr>
            <p:custDataLst>
              <p:tags r:id="rId18"/>
            </p:custDataLst>
          </p:nvPr>
        </p:nvSpPr>
        <p:spPr>
          <a:xfrm>
            <a:off x="3515360" y="4460875"/>
            <a:ext cx="205295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子仲之子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39000"/>
                <a:lumOff val="61000"/>
                <a:alpha val="76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00065" y="99060"/>
            <a:ext cx="5630545" cy="1456690"/>
            <a:chOff x="9138" y="156"/>
            <a:chExt cx="8867" cy="2294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1247" y="666"/>
              <a:ext cx="675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诗意解说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10" name="组合 4"/>
            <p:cNvGrpSpPr/>
            <p:nvPr/>
          </p:nvGrpSpPr>
          <p:grpSpPr bwMode="auto">
            <a:xfrm>
              <a:off x="9138" y="156"/>
              <a:ext cx="2162" cy="2294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20152" y="1103074"/>
                <a:ext cx="820461" cy="8542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叁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 descr="R-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17" name="内容占位符 7"/>
          <p:cNvSpPr txBox="1"/>
          <p:nvPr>
            <p:custDataLst>
              <p:tags r:id="rId12"/>
            </p:custDataLst>
          </p:nvPr>
        </p:nvSpPr>
        <p:spPr>
          <a:xfrm>
            <a:off x="1478280" y="2054225"/>
            <a:ext cx="3697605" cy="3951605"/>
          </a:xfrm>
          <a:prstGeom prst="rect">
            <a:avLst/>
          </a:prstGeom>
        </p:spPr>
        <p:txBody>
          <a:bodyPr vert="horz" rtlCol="0">
            <a:normAutofit lnSpcReduction="20000"/>
          </a:bodyPr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原文：</a:t>
            </a:r>
            <a:endParaRPr kumimoji="0" lang="zh-CN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东门之枌  宛丘之栩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子仲之子  婆娑其下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穀旦于差  南方之原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不绩其麻  市也婆娑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穀旦于逝  越以鬷迈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marR="0" lvl="0" indent="342265" algn="l" defTabSz="914400" rt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视尔如荍  贻我握椒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5009515" y="1886585"/>
            <a:ext cx="6342380" cy="3951605"/>
          </a:xfrm>
        </p:spPr>
        <p:txBody>
          <a:bodyPr>
            <a:noAutofit/>
          </a:bodyPr>
          <a:p>
            <a:pPr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解说：</a:t>
            </a:r>
            <a:endParaRPr lang="zh-CN" altLang="en-US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东门的枌树下，宛丘的栩树下。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孙子仲的女儿在哪里婆娑起舞。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选好了一个日子，我们在宛丘那里会面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她也不绩她的麻了，急速地在婆娑起舞。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en-US" altLang="zh-CN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好的日子来到了，我们一同去到宛丘。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男的向女的开玩笑说：“我看你就像</a:t>
            </a:r>
            <a:endParaRPr lang="en-US" altLang="zh-CN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64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一个嘟噜，你给我一把花椒吧！”</a:t>
            </a:r>
            <a:endParaRPr lang="zh-CN" altLang="en-US" sz="22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64585" cy="2163445"/>
            <a:chOff x="387" y="8177"/>
            <a:chExt cx="5771" cy="3407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58594" y="2132527"/>
                <a:ext cx="783713" cy="8551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50" y="9308"/>
              <a:ext cx="3808" cy="2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 descr="3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43075" y="1297940"/>
            <a:ext cx="2390775" cy="220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2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481830" y="1181100"/>
            <a:ext cx="2280920" cy="2321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4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995795" y="1203960"/>
            <a:ext cx="2355215" cy="229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5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769110" y="3688080"/>
            <a:ext cx="2426970" cy="203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7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366895" y="3733165"/>
            <a:ext cx="2395855" cy="203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7.jp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044055" y="3732530"/>
            <a:ext cx="2343150" cy="1993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64585" cy="2163445"/>
            <a:chOff x="387" y="8177"/>
            <a:chExt cx="5771" cy="3407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58594" y="2132527"/>
                <a:ext cx="783713" cy="8551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50" y="9308"/>
              <a:ext cx="3808" cy="2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 descr="10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847455" y="2440940"/>
            <a:ext cx="1985645" cy="2751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11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532505" y="783590"/>
            <a:ext cx="2720340" cy="2399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1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609715" y="1920875"/>
            <a:ext cx="2006600" cy="2607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8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764280" y="3241040"/>
            <a:ext cx="2555240" cy="2669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9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093470" y="1920875"/>
            <a:ext cx="2185670" cy="2606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268268" y="3270456"/>
            <a:ext cx="1100137" cy="3935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3"/>
            </p:custDataLst>
          </p:nvPr>
        </p:nvSpPr>
        <p:spPr>
          <a:xfrm>
            <a:off x="4160635" y="1900003"/>
            <a:ext cx="6287770" cy="1630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marL="720090" indent="0" algn="ctr" fontAlgn="auto"/>
            <a:r>
              <a:rPr lang="zh-CN" altLang="en-US" sz="10000" spc="600" dirty="0" smtClean="0">
                <a:solidFill>
                  <a:schemeClr val="tx1"/>
                </a:solidFill>
                <a:uFillTx/>
                <a:latin typeface="DFMincho-UB" panose="02010609010101010101" charset="-128"/>
                <a:ea typeface="DFMincho-UB" panose="02010609010101010101" charset="-128"/>
                <a:cs typeface="+mn-ea"/>
                <a:sym typeface="+mn-lt"/>
              </a:rPr>
              <a:t>謝謝體會</a:t>
            </a:r>
            <a:endParaRPr lang="zh-CN" altLang="en-US" sz="10000" spc="600" dirty="0" smtClean="0">
              <a:solidFill>
                <a:schemeClr val="tx1"/>
              </a:solidFill>
              <a:uFillTx/>
              <a:latin typeface="DFMincho-UB" panose="02010609010101010101" charset="-128"/>
              <a:ea typeface="DFMincho-UB" panose="02010609010101010101" charset="-128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5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PA" val="v4.1.3"/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commondata" val="eyJoZGlkIjoiYmI5Yzc4MjRhNGJiMTczZTQyNjkzNTU2OTc0MGEzNj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演示</Application>
  <PresentationFormat>宽屏</PresentationFormat>
  <Paragraphs>106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华文楷体</vt:lpstr>
      <vt:lpstr>Calibri</vt:lpstr>
      <vt:lpstr>楷体</vt:lpstr>
      <vt:lpstr>华文隶书</vt:lpstr>
      <vt:lpstr>李旭科书法 v1.4</vt:lpstr>
      <vt:lpstr>华文新魏</vt:lpstr>
      <vt:lpstr>Wingdings 2</vt:lpstr>
      <vt:lpstr>等线</vt:lpstr>
      <vt:lpstr>DFMincho-UB</vt:lpstr>
      <vt:lpstr>微软雅黑</vt:lpstr>
      <vt:lpstr>Arial Unicode MS</vt:lpstr>
      <vt:lpstr>方正行楷简体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六好学生</cp:lastModifiedBy>
  <cp:revision>158</cp:revision>
  <dcterms:created xsi:type="dcterms:W3CDTF">2019-06-19T02:08:00Z</dcterms:created>
  <dcterms:modified xsi:type="dcterms:W3CDTF">2023-10-29T13:42:41Z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E459F036E5DA4622BF88CE208D1A9552_13</vt:lpwstr>
  </property>
</Properties>
</file>